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8" r:id="rId6"/>
    <p:sldId id="279" r:id="rId7"/>
    <p:sldId id="280" r:id="rId8"/>
    <p:sldId id="281" r:id="rId9"/>
    <p:sldId id="261" r:id="rId10"/>
    <p:sldId id="262" r:id="rId11"/>
    <p:sldId id="263" r:id="rId12"/>
    <p:sldId id="264" r:id="rId13"/>
    <p:sldId id="265" r:id="rId14"/>
    <p:sldId id="266" r:id="rId15"/>
    <p:sldId id="260" r:id="rId16"/>
    <p:sldId id="277" r:id="rId17"/>
    <p:sldId id="267" r:id="rId18"/>
    <p:sldId id="276" r:id="rId19"/>
    <p:sldId id="275" r:id="rId20"/>
    <p:sldId id="274" r:id="rId21"/>
    <p:sldId id="273" r:id="rId22"/>
    <p:sldId id="272" r:id="rId23"/>
    <p:sldId id="271" r:id="rId24"/>
    <p:sldId id="270" r:id="rId25"/>
    <p:sldId id="268"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619"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4/22/2015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pPr/>
              <a:t>4/22/2015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pPr/>
              <a:t>4/22/2015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pPr/>
              <a:t>4/22/2015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4/22/2015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pPr/>
              <a:t>4/22/2015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man7.org/linux/man-pages/man2/write.2.html" TargetMode="External"/><Relationship Id="rId2" Type="http://schemas.openxmlformats.org/officeDocument/2006/relationships/hyperlink" Target="http://man7.org/linux/man-pages/man2/read.2.html" TargetMode="External"/><Relationship Id="rId1" Type="http://schemas.openxmlformats.org/officeDocument/2006/relationships/slideLayout" Target="../slideLayouts/slideLayout2.xml"/><Relationship Id="rId6" Type="http://schemas.openxmlformats.org/officeDocument/2006/relationships/hyperlink" Target="http://man7.org/linux/man-pages/man3/errno.3.html" TargetMode="External"/><Relationship Id="rId5" Type="http://schemas.openxmlformats.org/officeDocument/2006/relationships/hyperlink" Target="http://man7.org/linux/man-pages/man2/fcntl.2.html" TargetMode="External"/><Relationship Id="rId4" Type="http://schemas.openxmlformats.org/officeDocument/2006/relationships/hyperlink" Target="http://man7.org/linux/man-pages/man2/lseek.2.htm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man7.org/linux/man-pages/man3/errno.3.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man7.org/linux/man-pages/man3/errno.3.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Operating System</a:t>
            </a:r>
            <a:endParaRPr lang="en-US" dirty="0"/>
          </a:p>
        </p:txBody>
      </p:sp>
      <p:sp>
        <p:nvSpPr>
          <p:cNvPr id="3" name="Subtitle 2"/>
          <p:cNvSpPr>
            <a:spLocks noGrp="1"/>
          </p:cNvSpPr>
          <p:nvPr>
            <p:ph type="subTitle" idx="1"/>
          </p:nvPr>
        </p:nvSpPr>
        <p:spPr/>
        <p:txBody>
          <a:bodyPr/>
          <a:lstStyle/>
          <a:p>
            <a:r>
              <a:rPr lang="en-US" dirty="0" smtClean="0"/>
              <a:t>Study Of MOBILE OPERATING SYSTEM</a:t>
            </a:r>
            <a:endParaRPr lang="en-US" dirty="0"/>
          </a:p>
        </p:txBody>
      </p:sp>
    </p:spTree>
    <p:extLst>
      <p:ext uri="{BB962C8B-B14F-4D97-AF65-F5344CB8AC3E}">
        <p14:creationId xmlns:p14="http://schemas.microsoft.com/office/powerpoint/2010/main" val="4042578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2839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35926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5940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987552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2305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964" y="1171977"/>
            <a:ext cx="10298588" cy="4623515"/>
          </a:xfrm>
          <a:prstGeom prst="rect">
            <a:avLst/>
          </a:prstGeom>
        </p:spPr>
      </p:pic>
    </p:spTree>
    <p:extLst>
      <p:ext uri="{BB962C8B-B14F-4D97-AF65-F5344CB8AC3E}">
        <p14:creationId xmlns:p14="http://schemas.microsoft.com/office/powerpoint/2010/main" val="3681907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MULTITASKING</a:t>
            </a:r>
            <a:endParaRPr lang="en-GB" dirty="0"/>
          </a:p>
        </p:txBody>
      </p:sp>
      <p:pic>
        <p:nvPicPr>
          <p:cNvPr id="1026" name="Picture 2" descr="H:\multitasking.PNG"/>
          <p:cNvPicPr>
            <a:picLocks noGrp="1" noChangeAspect="1" noChangeArrowheads="1"/>
          </p:cNvPicPr>
          <p:nvPr>
            <p:ph idx="1"/>
          </p:nvPr>
        </p:nvPicPr>
        <p:blipFill>
          <a:blip r:embed="rId2"/>
          <a:srcRect/>
          <a:stretch>
            <a:fillRect/>
          </a:stretch>
        </p:blipFill>
        <p:spPr bwMode="auto">
          <a:xfrm>
            <a:off x="4637314" y="448594"/>
            <a:ext cx="4049485" cy="5991394"/>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9160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1" cy="6800431"/>
          </a:xfrm>
        </p:spPr>
      </p:pic>
    </p:spTree>
    <p:extLst>
      <p:ext uri="{BB962C8B-B14F-4D97-AF65-F5344CB8AC3E}">
        <p14:creationId xmlns:p14="http://schemas.microsoft.com/office/powerpoint/2010/main" val="3693704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22188"/>
          </a:xfrm>
        </p:spPr>
      </p:pic>
    </p:spTree>
    <p:extLst>
      <p:ext uri="{BB962C8B-B14F-4D97-AF65-F5344CB8AC3E}">
        <p14:creationId xmlns:p14="http://schemas.microsoft.com/office/powerpoint/2010/main" val="401284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RESTART_SYSCALL</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 </a:t>
            </a:r>
            <a:r>
              <a:rPr lang="en-US" dirty="0" err="1"/>
              <a:t>restart_syscall</a:t>
            </a:r>
            <a:r>
              <a:rPr lang="en-US" dirty="0"/>
              <a:t>  - restart a system call after interruption by a stop</a:t>
            </a:r>
          </a:p>
          <a:p>
            <a:pPr marL="0" indent="0">
              <a:buNone/>
            </a:pPr>
            <a:r>
              <a:rPr lang="en-US" dirty="0"/>
              <a:t>       </a:t>
            </a:r>
            <a:r>
              <a:rPr lang="en-US" dirty="0" smtClean="0"/>
              <a:t>signal</a:t>
            </a:r>
          </a:p>
          <a:p>
            <a:pPr marL="0" indent="0">
              <a:buNone/>
            </a:pPr>
            <a:r>
              <a:rPr lang="en-US" dirty="0" smtClean="0"/>
              <a:t>DESCRIPTION</a:t>
            </a:r>
            <a:endParaRPr lang="en-US" dirty="0"/>
          </a:p>
          <a:p>
            <a:pPr marL="0" indent="0">
              <a:buNone/>
            </a:pPr>
            <a:r>
              <a:rPr lang="en-US" dirty="0"/>
              <a:t>       The </a:t>
            </a:r>
            <a:r>
              <a:rPr lang="en-US" dirty="0" err="1"/>
              <a:t>restart_syscall</a:t>
            </a:r>
            <a:r>
              <a:rPr lang="en-US" dirty="0"/>
              <a:t>() system call is used to restart certain system</a:t>
            </a:r>
          </a:p>
          <a:p>
            <a:pPr marL="0" indent="0">
              <a:buNone/>
            </a:pPr>
            <a:r>
              <a:rPr lang="en-US" dirty="0"/>
              <a:t>       calls after a process that was stopped by a signal (e.g., SIGSTOP or</a:t>
            </a:r>
          </a:p>
          <a:p>
            <a:pPr marL="0" indent="0">
              <a:buNone/>
            </a:pPr>
            <a:r>
              <a:rPr lang="en-US" dirty="0"/>
              <a:t>       SIGTSTP) is later resumed after receiving a SIGCONT signal.  This</a:t>
            </a:r>
          </a:p>
          <a:p>
            <a:pPr marL="0" indent="0">
              <a:buNone/>
            </a:pPr>
            <a:r>
              <a:rPr lang="en-US" dirty="0"/>
              <a:t>       system call is designed only for internal use by the kernel</a:t>
            </a:r>
            <a:r>
              <a:rPr lang="en-US" dirty="0" smtClean="0"/>
              <a:t>.</a:t>
            </a:r>
          </a:p>
          <a:p>
            <a:pPr marL="0" indent="0">
              <a:buNone/>
            </a:pPr>
            <a:r>
              <a:rPr lang="en-US" dirty="0"/>
              <a:t>RETURN </a:t>
            </a:r>
            <a:r>
              <a:rPr lang="en-US" dirty="0" smtClean="0"/>
              <a:t>VALUE</a:t>
            </a:r>
            <a:endParaRPr lang="en-US" dirty="0"/>
          </a:p>
          <a:p>
            <a:pPr marL="0" indent="0">
              <a:buNone/>
            </a:pPr>
            <a:endParaRPr lang="en-US" dirty="0"/>
          </a:p>
          <a:p>
            <a:pPr marL="0" indent="0">
              <a:buNone/>
            </a:pPr>
            <a:r>
              <a:rPr lang="en-US" dirty="0"/>
              <a:t>       The return value of </a:t>
            </a:r>
            <a:r>
              <a:rPr lang="en-US" dirty="0" err="1"/>
              <a:t>restart_syscall</a:t>
            </a:r>
            <a:r>
              <a:rPr lang="en-US" dirty="0"/>
              <a:t>() is the return value of whatever</a:t>
            </a:r>
          </a:p>
          <a:p>
            <a:pPr marL="0" indent="0">
              <a:buNone/>
            </a:pPr>
            <a:r>
              <a:rPr lang="en-US" dirty="0"/>
              <a:t>       system call is being restarted.</a:t>
            </a:r>
          </a:p>
        </p:txBody>
      </p:sp>
    </p:spTree>
    <p:extLst>
      <p:ext uri="{BB962C8B-B14F-4D97-AF65-F5344CB8AC3E}">
        <p14:creationId xmlns:p14="http://schemas.microsoft.com/office/powerpoint/2010/main" val="421014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49483"/>
          </a:xfrm>
        </p:spPr>
      </p:pic>
    </p:spTree>
    <p:extLst>
      <p:ext uri="{BB962C8B-B14F-4D97-AF65-F5344CB8AC3E}">
        <p14:creationId xmlns:p14="http://schemas.microsoft.com/office/powerpoint/2010/main" val="2685982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12525"/>
          </a:xfrm>
        </p:spPr>
      </p:pic>
    </p:spTree>
    <p:extLst>
      <p:ext uri="{BB962C8B-B14F-4D97-AF65-F5344CB8AC3E}">
        <p14:creationId xmlns:p14="http://schemas.microsoft.com/office/powerpoint/2010/main" val="827842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38009"/>
          </a:xfrm>
        </p:spPr>
      </p:pic>
    </p:spTree>
    <p:extLst>
      <p:ext uri="{BB962C8B-B14F-4D97-AF65-F5344CB8AC3E}">
        <p14:creationId xmlns:p14="http://schemas.microsoft.com/office/powerpoint/2010/main" val="2748098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2566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535012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67470"/>
          </a:xfrm>
        </p:spPr>
      </p:pic>
    </p:spTree>
    <p:extLst>
      <p:ext uri="{BB962C8B-B14F-4D97-AF65-F5344CB8AC3E}">
        <p14:creationId xmlns:p14="http://schemas.microsoft.com/office/powerpoint/2010/main" val="2090006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43836"/>
          </a:xfrm>
        </p:spPr>
      </p:pic>
    </p:spTree>
    <p:extLst>
      <p:ext uri="{BB962C8B-B14F-4D97-AF65-F5344CB8AC3E}">
        <p14:creationId xmlns:p14="http://schemas.microsoft.com/office/powerpoint/2010/main" val="190047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_EXIT</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a:t> _exit, _Exit - terminate the calling </a:t>
            </a:r>
            <a:r>
              <a:rPr lang="en-US" dirty="0" smtClean="0"/>
              <a:t>process</a:t>
            </a:r>
          </a:p>
          <a:p>
            <a:pPr marL="0" indent="0">
              <a:buNone/>
            </a:pPr>
            <a:r>
              <a:rPr lang="en-US" dirty="0" smtClean="0"/>
              <a:t>DESCRIPTION</a:t>
            </a:r>
            <a:endParaRPr lang="en-US" dirty="0"/>
          </a:p>
          <a:p>
            <a:pPr marL="0" indent="0">
              <a:buNone/>
            </a:pPr>
            <a:r>
              <a:rPr lang="en-US" dirty="0"/>
              <a:t>     </a:t>
            </a:r>
            <a:r>
              <a:rPr lang="en-US" dirty="0" smtClean="0"/>
              <a:t>The </a:t>
            </a:r>
            <a:r>
              <a:rPr lang="en-US" dirty="0"/>
              <a:t>function _exit() terminates the calling process "immediately".</a:t>
            </a:r>
          </a:p>
          <a:p>
            <a:pPr marL="0" indent="0">
              <a:buNone/>
            </a:pPr>
            <a:r>
              <a:rPr lang="en-US" dirty="0"/>
              <a:t>       Any open file descriptors belonging to the process are closed; any</a:t>
            </a:r>
          </a:p>
          <a:p>
            <a:pPr marL="0" indent="0">
              <a:buNone/>
            </a:pPr>
            <a:r>
              <a:rPr lang="en-US" dirty="0"/>
              <a:t>       children of the process are inherited by process 1, </a:t>
            </a:r>
            <a:r>
              <a:rPr lang="en-US" dirty="0" err="1"/>
              <a:t>init</a:t>
            </a:r>
            <a:r>
              <a:rPr lang="en-US" dirty="0"/>
              <a:t>, and the</a:t>
            </a:r>
          </a:p>
          <a:p>
            <a:pPr marL="0" indent="0">
              <a:buNone/>
            </a:pPr>
            <a:r>
              <a:rPr lang="en-US" dirty="0"/>
              <a:t>       process's parent is sent a SIGCHLD signal. The function _Exit() is equivalent to _exit</a:t>
            </a:r>
            <a:r>
              <a:rPr lang="en-US" dirty="0" smtClean="0"/>
              <a:t>().</a:t>
            </a:r>
          </a:p>
          <a:p>
            <a:pPr marL="0" indent="0">
              <a:buNone/>
            </a:pPr>
            <a:r>
              <a:rPr lang="en-US" dirty="0"/>
              <a:t>RETURN </a:t>
            </a:r>
            <a:r>
              <a:rPr lang="en-US" dirty="0" smtClean="0"/>
              <a:t>VALUE</a:t>
            </a:r>
            <a:endParaRPr lang="en-US" dirty="0"/>
          </a:p>
          <a:p>
            <a:pPr marL="0" indent="0">
              <a:buNone/>
            </a:pPr>
            <a:r>
              <a:rPr lang="en-US" dirty="0"/>
              <a:t>       These functions do not return.</a:t>
            </a:r>
          </a:p>
        </p:txBody>
      </p:sp>
    </p:spTree>
    <p:extLst>
      <p:ext uri="{BB962C8B-B14F-4D97-AF65-F5344CB8AC3E}">
        <p14:creationId xmlns:p14="http://schemas.microsoft.com/office/powerpoint/2010/main" val="4121323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a:t>
            </a:r>
            <a:r>
              <a:rPr lang="en-US" dirty="0" smtClean="0"/>
              <a:t>()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 </a:t>
            </a:r>
            <a:r>
              <a:rPr lang="en-US" dirty="0" err="1" smtClean="0"/>
              <a:t>size_t</a:t>
            </a:r>
            <a:r>
              <a:rPr lang="en-US" dirty="0" smtClean="0"/>
              <a:t> </a:t>
            </a:r>
            <a:r>
              <a:rPr lang="en-US" dirty="0"/>
              <a:t>read(</a:t>
            </a:r>
            <a:r>
              <a:rPr lang="en-US" dirty="0" err="1"/>
              <a:t>int</a:t>
            </a:r>
            <a:r>
              <a:rPr lang="en-US" dirty="0"/>
              <a:t> </a:t>
            </a:r>
            <a:r>
              <a:rPr lang="en-US" dirty="0" err="1"/>
              <a:t>fd</a:t>
            </a:r>
            <a:r>
              <a:rPr lang="en-US" dirty="0"/>
              <a:t>, void *</a:t>
            </a:r>
            <a:r>
              <a:rPr lang="en-US" dirty="0" err="1"/>
              <a:t>buf</a:t>
            </a:r>
            <a:r>
              <a:rPr lang="en-US" dirty="0"/>
              <a:t>, </a:t>
            </a:r>
            <a:r>
              <a:rPr lang="en-US" dirty="0" err="1"/>
              <a:t>size_t</a:t>
            </a:r>
            <a:r>
              <a:rPr lang="en-US" dirty="0"/>
              <a:t> count</a:t>
            </a:r>
            <a:r>
              <a:rPr lang="en-US" dirty="0" smtClean="0"/>
              <a:t>);</a:t>
            </a:r>
          </a:p>
          <a:p>
            <a:pPr marL="0" indent="0">
              <a:buNone/>
            </a:pPr>
            <a:r>
              <a:rPr lang="en-US" dirty="0" smtClean="0"/>
              <a:t>DESCRIPTION</a:t>
            </a:r>
            <a:endParaRPr lang="en-US" dirty="0"/>
          </a:p>
          <a:p>
            <a:pPr marL="0" indent="0">
              <a:buNone/>
            </a:pPr>
            <a:r>
              <a:rPr lang="en-US" dirty="0"/>
              <a:t>       read() attempts to read up to count bytes from file descriptor </a:t>
            </a:r>
            <a:r>
              <a:rPr lang="en-US" dirty="0" err="1"/>
              <a:t>fd</a:t>
            </a:r>
            <a:endParaRPr lang="en-US" dirty="0"/>
          </a:p>
          <a:p>
            <a:pPr marL="0" indent="0">
              <a:buNone/>
            </a:pPr>
            <a:r>
              <a:rPr lang="en-US" dirty="0"/>
              <a:t>       into the buffer starting at </a:t>
            </a:r>
            <a:r>
              <a:rPr lang="en-US" dirty="0" err="1"/>
              <a:t>buf</a:t>
            </a:r>
            <a:r>
              <a:rPr lang="en-US" dirty="0" smtClean="0"/>
              <a:t>.</a:t>
            </a:r>
            <a:endParaRPr lang="en-US" dirty="0"/>
          </a:p>
          <a:p>
            <a:pPr marL="0" indent="0">
              <a:buNone/>
            </a:pPr>
            <a:r>
              <a:rPr lang="en-US" dirty="0"/>
              <a:t>       On files that support seeking, the read operation commences at </a:t>
            </a:r>
            <a:r>
              <a:rPr lang="en-US" dirty="0" smtClean="0"/>
              <a:t>the current </a:t>
            </a:r>
            <a:r>
              <a:rPr lang="en-US" dirty="0"/>
              <a:t>file offset, and the file offset is incremented by the number</a:t>
            </a:r>
          </a:p>
          <a:p>
            <a:pPr marL="0" indent="0">
              <a:buNone/>
            </a:pPr>
            <a:r>
              <a:rPr lang="en-US" dirty="0"/>
              <a:t>       of bytes read.  If the current file offset is at or past the end of</a:t>
            </a:r>
          </a:p>
          <a:p>
            <a:pPr marL="0" indent="0">
              <a:buNone/>
            </a:pPr>
            <a:r>
              <a:rPr lang="en-US" dirty="0"/>
              <a:t>       file, no bytes </a:t>
            </a:r>
            <a:r>
              <a:rPr lang="en-US" dirty="0" err="1" smtClean="0"/>
              <a:t>ar</a:t>
            </a:r>
            <a:endParaRPr lang="en-US" dirty="0" smtClean="0"/>
          </a:p>
          <a:p>
            <a:pPr marL="0" indent="0">
              <a:buNone/>
            </a:pPr>
            <a:r>
              <a:rPr lang="en-US" dirty="0"/>
              <a:t>RETURN </a:t>
            </a:r>
            <a:r>
              <a:rPr lang="en-US" dirty="0" smtClean="0"/>
              <a:t>VALUE</a:t>
            </a:r>
            <a:endParaRPr lang="en-US" dirty="0"/>
          </a:p>
          <a:p>
            <a:pPr marL="0" indent="0">
              <a:buNone/>
            </a:pPr>
            <a:r>
              <a:rPr lang="en-US" dirty="0"/>
              <a:t>       On success, the number of bytes read is returned (zero indicates end</a:t>
            </a:r>
          </a:p>
          <a:p>
            <a:pPr marL="0" indent="0">
              <a:buNone/>
            </a:pPr>
            <a:r>
              <a:rPr lang="en-US" dirty="0"/>
              <a:t>       of file), and the file position is advanced by this </a:t>
            </a:r>
            <a:r>
              <a:rPr lang="en-US" dirty="0" err="1"/>
              <a:t>number.e</a:t>
            </a:r>
            <a:r>
              <a:rPr lang="en-US" dirty="0"/>
              <a:t> read, and read() returns zero.</a:t>
            </a:r>
          </a:p>
        </p:txBody>
      </p:sp>
    </p:spTree>
    <p:extLst>
      <p:ext uri="{BB962C8B-B14F-4D97-AF65-F5344CB8AC3E}">
        <p14:creationId xmlns:p14="http://schemas.microsoft.com/office/powerpoint/2010/main" val="17766949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_OPEN</a:t>
            </a:r>
            <a:endParaRPr lang="te-IN" dirty="0"/>
          </a:p>
        </p:txBody>
      </p:sp>
      <p:sp>
        <p:nvSpPr>
          <p:cNvPr id="3" name="Content Placeholder 2"/>
          <p:cNvSpPr>
            <a:spLocks noGrp="1"/>
          </p:cNvSpPr>
          <p:nvPr>
            <p:ph idx="1"/>
          </p:nvPr>
        </p:nvSpPr>
        <p:spPr/>
        <p:txBody>
          <a:bodyPr>
            <a:normAutofit fontScale="92500" lnSpcReduction="10000"/>
          </a:bodyPr>
          <a:lstStyle/>
          <a:p>
            <a:pPr marL="0" indent="0">
              <a:buNone/>
            </a:pPr>
            <a:r>
              <a:rPr lang="en-GB" sz="2200" b="1" dirty="0" smtClean="0"/>
              <a:t>Description:</a:t>
            </a:r>
          </a:p>
          <a:p>
            <a:pPr marL="0" indent="0">
              <a:buNone/>
            </a:pPr>
            <a:r>
              <a:rPr lang="en-GB" dirty="0" smtClean="0"/>
              <a:t>Given </a:t>
            </a:r>
            <a:r>
              <a:rPr lang="en-GB" dirty="0"/>
              <a:t>a </a:t>
            </a:r>
            <a:r>
              <a:rPr lang="en-GB" i="1" dirty="0"/>
              <a:t>pathname</a:t>
            </a:r>
            <a:r>
              <a:rPr lang="en-GB" dirty="0"/>
              <a:t> for a file, </a:t>
            </a:r>
            <a:r>
              <a:rPr lang="en-GB" b="1" dirty="0"/>
              <a:t>open</a:t>
            </a:r>
            <a:r>
              <a:rPr lang="en-GB" dirty="0"/>
              <a:t>() returns a file descriptor, a small, nonnegative integer for use in subsequent system calls (</a:t>
            </a:r>
            <a:r>
              <a:rPr lang="en-GB" dirty="0">
                <a:hlinkClick r:id="rId2"/>
              </a:rPr>
              <a:t>read(2)</a:t>
            </a:r>
            <a:r>
              <a:rPr lang="en-GB" dirty="0"/>
              <a:t>, </a:t>
            </a:r>
            <a:r>
              <a:rPr lang="en-GB" dirty="0">
                <a:hlinkClick r:id="rId3"/>
              </a:rPr>
              <a:t>write(2)</a:t>
            </a:r>
            <a:r>
              <a:rPr lang="en-GB" dirty="0"/>
              <a:t>, </a:t>
            </a:r>
            <a:r>
              <a:rPr lang="en-GB" dirty="0" err="1">
                <a:hlinkClick r:id="rId4"/>
              </a:rPr>
              <a:t>lseek</a:t>
            </a:r>
            <a:r>
              <a:rPr lang="en-GB" dirty="0">
                <a:hlinkClick r:id="rId4"/>
              </a:rPr>
              <a:t>(2)</a:t>
            </a:r>
            <a:r>
              <a:rPr lang="en-GB" dirty="0"/>
              <a:t>, </a:t>
            </a:r>
            <a:r>
              <a:rPr lang="en-GB" dirty="0" err="1">
                <a:hlinkClick r:id="rId5"/>
              </a:rPr>
              <a:t>fcntl</a:t>
            </a:r>
            <a:r>
              <a:rPr lang="en-GB" dirty="0">
                <a:hlinkClick r:id="rId5"/>
              </a:rPr>
              <a:t>(2)</a:t>
            </a:r>
            <a:r>
              <a:rPr lang="en-GB" dirty="0"/>
              <a:t>, etc.). The file descriptor returned by a successful call will be the lowest-numbered file descriptor not currently open for the process. By default, the new file descriptor is set to remain open across an </a:t>
            </a:r>
            <a:r>
              <a:rPr lang="en-GB" dirty="0" smtClean="0"/>
              <a:t>execve</a:t>
            </a:r>
            <a:r>
              <a:rPr lang="en-GB" dirty="0"/>
              <a:t>.</a:t>
            </a:r>
            <a:r>
              <a:rPr lang="en-GB" dirty="0" smtClean="0"/>
              <a:t> A </a:t>
            </a:r>
            <a:r>
              <a:rPr lang="en-GB" dirty="0"/>
              <a:t>call to </a:t>
            </a:r>
            <a:r>
              <a:rPr lang="en-GB" b="1" dirty="0"/>
              <a:t>open</a:t>
            </a:r>
            <a:r>
              <a:rPr lang="en-GB" dirty="0"/>
              <a:t>() creates a new </a:t>
            </a:r>
            <a:r>
              <a:rPr lang="en-GB" i="1" dirty="0"/>
              <a:t>open file description</a:t>
            </a:r>
            <a:r>
              <a:rPr lang="en-GB" dirty="0"/>
              <a:t>, an entry in the system-wide table of open files. The open file description records the file offset and the file status flags (see below). A file descriptor is a reference to an open file description; this reference is unaffected if </a:t>
            </a:r>
            <a:r>
              <a:rPr lang="en-GB" i="1" dirty="0"/>
              <a:t>pathname</a:t>
            </a:r>
            <a:r>
              <a:rPr lang="en-GB" dirty="0"/>
              <a:t> is subsequently removed or modified to refer to a different file</a:t>
            </a:r>
            <a:r>
              <a:rPr lang="en-GB" dirty="0" smtClean="0"/>
              <a:t>.</a:t>
            </a:r>
          </a:p>
          <a:p>
            <a:pPr marL="0" indent="0" fontAlgn="base">
              <a:buNone/>
            </a:pPr>
            <a:r>
              <a:rPr lang="en-GB" b="1" dirty="0"/>
              <a:t>RETURN VALUE  </a:t>
            </a:r>
            <a:r>
              <a:rPr lang="en-GB" b="1" dirty="0" smtClean="0"/>
              <a:t>:</a:t>
            </a:r>
            <a:r>
              <a:rPr lang="en-GB" b="1" dirty="0"/>
              <a:t>     </a:t>
            </a:r>
          </a:p>
          <a:p>
            <a:pPr marL="0" indent="0">
              <a:buNone/>
            </a:pPr>
            <a:r>
              <a:rPr lang="en-GB" b="1" dirty="0"/>
              <a:t>open</a:t>
            </a:r>
            <a:r>
              <a:rPr lang="en-GB" dirty="0"/>
              <a:t>(), </a:t>
            </a:r>
            <a:r>
              <a:rPr lang="en-GB" b="1" dirty="0" err="1"/>
              <a:t>openat</a:t>
            </a:r>
            <a:r>
              <a:rPr lang="en-GB" dirty="0"/>
              <a:t>(), and </a:t>
            </a:r>
            <a:r>
              <a:rPr lang="en-GB" b="1" dirty="0" err="1"/>
              <a:t>creat</a:t>
            </a:r>
            <a:r>
              <a:rPr lang="en-GB" dirty="0"/>
              <a:t>() return the new file descriptor, or -1 if an error occurred (in which case, </a:t>
            </a:r>
            <a:r>
              <a:rPr lang="en-GB" i="1" dirty="0">
                <a:hlinkClick r:id="rId6"/>
              </a:rPr>
              <a:t>errno</a:t>
            </a:r>
            <a:r>
              <a:rPr lang="en-GB" dirty="0"/>
              <a:t> is set appropriately).</a:t>
            </a:r>
            <a:endParaRPr lang="te-IN" dirty="0"/>
          </a:p>
        </p:txBody>
      </p:sp>
    </p:spTree>
    <p:extLst>
      <p:ext uri="{BB962C8B-B14F-4D97-AF65-F5344CB8AC3E}">
        <p14:creationId xmlns:p14="http://schemas.microsoft.com/office/powerpoint/2010/main" val="1373434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_</a:t>
            </a:r>
            <a:r>
              <a:rPr lang="en-GB" b="1" dirty="0"/>
              <a:t>CHDIR</a:t>
            </a:r>
            <a:endParaRPr lang="te-IN" dirty="0"/>
          </a:p>
        </p:txBody>
      </p:sp>
      <p:sp>
        <p:nvSpPr>
          <p:cNvPr id="3" name="Content Placeholder 2"/>
          <p:cNvSpPr>
            <a:spLocks noGrp="1"/>
          </p:cNvSpPr>
          <p:nvPr>
            <p:ph idx="1"/>
          </p:nvPr>
        </p:nvSpPr>
        <p:spPr/>
        <p:txBody>
          <a:bodyPr/>
          <a:lstStyle/>
          <a:p>
            <a:pPr marL="0" indent="0" fontAlgn="base">
              <a:buNone/>
            </a:pPr>
            <a:r>
              <a:rPr lang="en-GB" b="1" dirty="0"/>
              <a:t>DESCRIPTION  </a:t>
            </a:r>
            <a:r>
              <a:rPr lang="en-GB" b="1" dirty="0" smtClean="0"/>
              <a:t>: </a:t>
            </a:r>
            <a:r>
              <a:rPr lang="en-GB" b="1" dirty="0"/>
              <a:t>     </a:t>
            </a:r>
          </a:p>
          <a:p>
            <a:pPr marL="0" indent="0" fontAlgn="base">
              <a:buNone/>
            </a:pPr>
            <a:r>
              <a:rPr lang="en-GB" b="1" dirty="0"/>
              <a:t>chdir</a:t>
            </a:r>
            <a:r>
              <a:rPr lang="en-GB" dirty="0"/>
              <a:t>() changes the current working directory of the calling process to the directory specified in </a:t>
            </a:r>
            <a:r>
              <a:rPr lang="en-GB" i="1" dirty="0"/>
              <a:t>path</a:t>
            </a:r>
            <a:r>
              <a:rPr lang="en-GB" dirty="0"/>
              <a:t>. </a:t>
            </a:r>
            <a:r>
              <a:rPr lang="en-GB" b="1" dirty="0"/>
              <a:t>fchdir</a:t>
            </a:r>
            <a:r>
              <a:rPr lang="en-GB" dirty="0"/>
              <a:t>() is identical to </a:t>
            </a:r>
            <a:r>
              <a:rPr lang="en-GB" b="1" dirty="0"/>
              <a:t>chdir</a:t>
            </a:r>
            <a:r>
              <a:rPr lang="en-GB" dirty="0"/>
              <a:t>(); the only difference is that the directory is given as an open file descriptor. </a:t>
            </a:r>
            <a:endParaRPr lang="en-GB" dirty="0" smtClean="0"/>
          </a:p>
          <a:p>
            <a:pPr marL="0" indent="0" fontAlgn="base">
              <a:buNone/>
            </a:pPr>
            <a:endParaRPr lang="en-GB" b="1" dirty="0"/>
          </a:p>
          <a:p>
            <a:pPr marL="0" indent="0" fontAlgn="base">
              <a:buNone/>
            </a:pPr>
            <a:endParaRPr lang="en-GB" b="1" dirty="0" smtClean="0"/>
          </a:p>
          <a:p>
            <a:pPr marL="0" indent="0" fontAlgn="base">
              <a:buNone/>
            </a:pPr>
            <a:r>
              <a:rPr lang="en-GB" b="1" dirty="0" smtClean="0"/>
              <a:t>RETURN </a:t>
            </a:r>
            <a:r>
              <a:rPr lang="en-GB" b="1" dirty="0"/>
              <a:t>VALUE  </a:t>
            </a:r>
            <a:r>
              <a:rPr lang="en-GB" b="1" dirty="0" smtClean="0"/>
              <a:t>: </a:t>
            </a:r>
            <a:r>
              <a:rPr lang="en-GB" b="1" dirty="0"/>
              <a:t>     </a:t>
            </a:r>
          </a:p>
          <a:p>
            <a:pPr marL="0" indent="0">
              <a:buNone/>
            </a:pPr>
            <a:r>
              <a:rPr lang="en-GB" dirty="0"/>
              <a:t>On success, zero is returned. On error, -1 is returned, and </a:t>
            </a:r>
            <a:r>
              <a:rPr lang="en-GB" i="1" dirty="0">
                <a:hlinkClick r:id="rId2"/>
              </a:rPr>
              <a:t>errno</a:t>
            </a:r>
            <a:r>
              <a:rPr lang="en-GB" dirty="0"/>
              <a:t> is set appropriately.</a:t>
            </a:r>
            <a:endParaRPr lang="te-IN" dirty="0"/>
          </a:p>
        </p:txBody>
      </p:sp>
    </p:spTree>
    <p:extLst>
      <p:ext uri="{BB962C8B-B14F-4D97-AF65-F5344CB8AC3E}">
        <p14:creationId xmlns:p14="http://schemas.microsoft.com/office/powerpoint/2010/main" val="4089975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_</a:t>
            </a:r>
            <a:r>
              <a:rPr lang="en-GB" b="1" dirty="0"/>
              <a:t>LSEEK</a:t>
            </a:r>
            <a:endParaRPr lang="te-IN" dirty="0"/>
          </a:p>
        </p:txBody>
      </p:sp>
      <p:sp>
        <p:nvSpPr>
          <p:cNvPr id="3" name="Content Placeholder 2"/>
          <p:cNvSpPr>
            <a:spLocks noGrp="1"/>
          </p:cNvSpPr>
          <p:nvPr>
            <p:ph idx="1"/>
          </p:nvPr>
        </p:nvSpPr>
        <p:spPr/>
        <p:txBody>
          <a:bodyPr>
            <a:normAutofit fontScale="92500" lnSpcReduction="10000"/>
          </a:bodyPr>
          <a:lstStyle/>
          <a:p>
            <a:pPr marL="0" indent="0">
              <a:buNone/>
            </a:pPr>
            <a:r>
              <a:rPr lang="en-GB" b="1" dirty="0"/>
              <a:t>DESCRIPTION  </a:t>
            </a:r>
            <a:r>
              <a:rPr lang="en-GB" b="1" dirty="0" smtClean="0"/>
              <a:t>:</a:t>
            </a:r>
            <a:endParaRPr lang="en-GB" b="1" dirty="0"/>
          </a:p>
          <a:p>
            <a:pPr marL="0" indent="0">
              <a:buNone/>
            </a:pPr>
            <a:r>
              <a:rPr lang="en-GB" dirty="0" smtClean="0"/>
              <a:t>The </a:t>
            </a:r>
            <a:r>
              <a:rPr lang="en-GB" b="1" dirty="0"/>
              <a:t>lseek</a:t>
            </a:r>
            <a:r>
              <a:rPr lang="en-GB" dirty="0"/>
              <a:t>() function repositions the offset of the open file associated with the file descriptor </a:t>
            </a:r>
            <a:r>
              <a:rPr lang="en-GB" i="1" dirty="0"/>
              <a:t>fd</a:t>
            </a:r>
            <a:r>
              <a:rPr lang="en-GB" dirty="0"/>
              <a:t> to the argument </a:t>
            </a:r>
            <a:r>
              <a:rPr lang="en-GB" i="1" dirty="0"/>
              <a:t>offset</a:t>
            </a:r>
            <a:r>
              <a:rPr lang="en-GB" dirty="0"/>
              <a:t> according to the directive </a:t>
            </a:r>
            <a:r>
              <a:rPr lang="en-GB" i="1" dirty="0"/>
              <a:t>whence</a:t>
            </a:r>
            <a:r>
              <a:rPr lang="en-GB" dirty="0"/>
              <a:t> as follows: </a:t>
            </a:r>
            <a:r>
              <a:rPr lang="en-GB" b="1" dirty="0"/>
              <a:t>SEEK_SET</a:t>
            </a:r>
            <a:r>
              <a:rPr lang="en-GB" dirty="0"/>
              <a:t> The offset is set to </a:t>
            </a:r>
            <a:r>
              <a:rPr lang="en-GB" i="1" dirty="0"/>
              <a:t>offset</a:t>
            </a:r>
            <a:r>
              <a:rPr lang="en-GB" dirty="0"/>
              <a:t> bytes. </a:t>
            </a:r>
            <a:r>
              <a:rPr lang="en-GB" b="1" dirty="0"/>
              <a:t>SEEK_CUR</a:t>
            </a:r>
            <a:r>
              <a:rPr lang="en-GB" dirty="0"/>
              <a:t> The offset is set to its current location plus </a:t>
            </a:r>
            <a:r>
              <a:rPr lang="en-GB" i="1" dirty="0"/>
              <a:t>offset</a:t>
            </a:r>
            <a:r>
              <a:rPr lang="en-GB" dirty="0"/>
              <a:t> bytes. </a:t>
            </a:r>
            <a:r>
              <a:rPr lang="en-GB" b="1" dirty="0"/>
              <a:t>SEEK_END</a:t>
            </a:r>
            <a:r>
              <a:rPr lang="en-GB" dirty="0"/>
              <a:t> The offset is set to the size of the file plus </a:t>
            </a:r>
            <a:r>
              <a:rPr lang="en-GB" i="1" dirty="0"/>
              <a:t>offset</a:t>
            </a:r>
            <a:r>
              <a:rPr lang="en-GB" dirty="0"/>
              <a:t> bytes. The </a:t>
            </a:r>
            <a:r>
              <a:rPr lang="en-GB" b="1" dirty="0"/>
              <a:t>lseek</a:t>
            </a:r>
            <a:r>
              <a:rPr lang="en-GB" dirty="0"/>
              <a:t>() function allows the file offset to be set beyond the end of the file (but this does not change the size of the file). If data is later written at this point, subsequent reads of the data in the gap (a "hole") return null bytes ('\0') until data is actually written into the gap</a:t>
            </a:r>
            <a:r>
              <a:rPr lang="en-GB" dirty="0" smtClean="0"/>
              <a:t>.</a:t>
            </a:r>
          </a:p>
          <a:p>
            <a:pPr marL="0" indent="0" fontAlgn="base">
              <a:buNone/>
            </a:pPr>
            <a:r>
              <a:rPr lang="en-GB" b="1" dirty="0"/>
              <a:t>RETURN VALUE  </a:t>
            </a:r>
            <a:r>
              <a:rPr lang="en-GB" b="1" dirty="0"/>
              <a:t>:</a:t>
            </a:r>
            <a:r>
              <a:rPr lang="en-GB" b="1" dirty="0" smtClean="0"/>
              <a:t> </a:t>
            </a:r>
            <a:r>
              <a:rPr lang="en-GB" b="1" dirty="0"/>
              <a:t>   </a:t>
            </a:r>
          </a:p>
          <a:p>
            <a:pPr marL="0" indent="0">
              <a:buNone/>
            </a:pPr>
            <a:r>
              <a:rPr lang="en-GB" dirty="0"/>
              <a:t>Upon successful completion, </a:t>
            </a:r>
            <a:r>
              <a:rPr lang="en-GB" b="1" dirty="0"/>
              <a:t>lseek</a:t>
            </a:r>
            <a:r>
              <a:rPr lang="en-GB" dirty="0"/>
              <a:t>() returns the resulting offset location as measured in bytes from the beginning of the file. On error, the value </a:t>
            </a:r>
            <a:r>
              <a:rPr lang="en-GB" i="1" dirty="0"/>
              <a:t>(off_t) -1</a:t>
            </a:r>
            <a:r>
              <a:rPr lang="en-GB" dirty="0"/>
              <a:t> is returned and </a:t>
            </a:r>
            <a:r>
              <a:rPr lang="en-GB" i="1" dirty="0">
                <a:hlinkClick r:id="rId2"/>
              </a:rPr>
              <a:t>errno</a:t>
            </a:r>
            <a:r>
              <a:rPr lang="en-GB" dirty="0"/>
              <a:t> is set to indicate the error.</a:t>
            </a:r>
            <a:endParaRPr lang="te-IN" dirty="0"/>
          </a:p>
        </p:txBody>
      </p:sp>
    </p:spTree>
    <p:extLst>
      <p:ext uri="{BB962C8B-B14F-4D97-AF65-F5344CB8AC3E}">
        <p14:creationId xmlns:p14="http://schemas.microsoft.com/office/powerpoint/2010/main" val="4276533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b="1" dirty="0" smtClean="0"/>
              <a:t>IMPORTANT SYSTEM CALLS IN SHORT</a:t>
            </a:r>
            <a:endParaRPr lang="te-IN" sz="2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 y="1112121"/>
            <a:ext cx="11914095" cy="5651749"/>
          </a:xfrm>
          <a:prstGeom prst="rect">
            <a:avLst/>
          </a:prstGeom>
        </p:spPr>
      </p:pic>
    </p:spTree>
    <p:extLst>
      <p:ext uri="{BB962C8B-B14F-4D97-AF65-F5344CB8AC3E}">
        <p14:creationId xmlns:p14="http://schemas.microsoft.com/office/powerpoint/2010/main" val="289702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77876"/>
          </a:xfrm>
          <a:prstGeom prst="rect">
            <a:avLst/>
          </a:prstGeom>
        </p:spPr>
      </p:pic>
    </p:spTree>
    <p:extLst>
      <p:ext uri="{BB962C8B-B14F-4D97-AF65-F5344CB8AC3E}">
        <p14:creationId xmlns:p14="http://schemas.microsoft.com/office/powerpoint/2010/main" val="1632079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534</TotalTime>
  <Words>468</Words>
  <Application>Microsoft Office PowerPoint</Application>
  <PresentationFormat>Custom</PresentationFormat>
  <Paragraphs>53</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Ion</vt:lpstr>
      <vt:lpstr>Operating System</vt:lpstr>
      <vt:lpstr>RESTART_SYSCALL</vt:lpstr>
      <vt:lpstr>_EXIT()</vt:lpstr>
      <vt:lpstr>READ() </vt:lpstr>
      <vt:lpstr>_OPEN</vt:lpstr>
      <vt:lpstr>_CHDIR</vt:lpstr>
      <vt:lpstr>_LSEEK</vt:lpstr>
      <vt:lpstr>IMPORTANT SYSTEM CALLS IN SHORT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MULTITASKING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dc:title>
  <dc:creator>Jagmohan Singh</dc:creator>
  <cp:lastModifiedBy>AKHIL REDDY</cp:lastModifiedBy>
  <cp:revision>24</cp:revision>
  <dcterms:created xsi:type="dcterms:W3CDTF">2015-04-20T14:47:39Z</dcterms:created>
  <dcterms:modified xsi:type="dcterms:W3CDTF">2015-04-21T20:06:12Z</dcterms:modified>
</cp:coreProperties>
</file>